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82" r:id="rId2"/>
    <p:sldId id="256" r:id="rId3"/>
    <p:sldId id="257" r:id="rId4"/>
    <p:sldId id="258" r:id="rId5"/>
    <p:sldId id="259" r:id="rId6"/>
    <p:sldId id="260" r:id="rId7"/>
    <p:sldId id="261" r:id="rId8"/>
    <p:sldId id="279" r:id="rId9"/>
    <p:sldId id="262" r:id="rId10"/>
    <p:sldId id="263" r:id="rId11"/>
    <p:sldId id="264" r:id="rId12"/>
    <p:sldId id="265" r:id="rId13"/>
    <p:sldId id="274" r:id="rId14"/>
    <p:sldId id="281" r:id="rId15"/>
    <p:sldId id="276" r:id="rId16"/>
  </p:sldIdLst>
  <p:sldSz cx="24387175" cy="13716000"/>
  <p:notesSz cx="13716000" cy="24387175"/>
  <p:embeddedFontLst>
    <p:embeddedFont>
      <p:font typeface="Bradley Hand ITC" panose="03070402050302030203" pitchFamily="66" charset="0"/>
      <p:regular r:id="rId18"/>
    </p:embeddedFont>
    <p:embeddedFont>
      <p:font typeface="Poppins" panose="00000500000000000000" pitchFamily="2" charset="0"/>
      <p:regular r:id="rId19"/>
      <p:bold r:id="rId20"/>
      <p:italic r:id="rId21"/>
      <p:boldItalic r:id="rId22"/>
    </p:embeddedFont>
    <p:embeddedFont>
      <p:font typeface="Quantico" panose="020B0604020202020204" charset="0"/>
      <p:bold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8" roundtripDataSignature="AMtx7mh9ytAzULPtxofpBvRozBQAPCT9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276" autoAdjust="0"/>
  </p:normalViewPr>
  <p:slideViewPr>
    <p:cSldViewPr snapToGrid="0">
      <p:cViewPr varScale="1">
        <p:scale>
          <a:sx n="33" d="100"/>
          <a:sy n="33" d="100"/>
        </p:scale>
        <p:origin x="12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48" Type="http://customschemas.google.com/relationships/presentationmetadata" Target="meta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g2670baffbb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" name="Google Shape;13;g2670baffbb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dirty="0"/>
          </a:p>
        </p:txBody>
      </p:sp>
      <p:sp>
        <p:nvSpPr>
          <p:cNvPr id="14" name="Google Shape;14;g2670baffbb0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670baffbb0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670baffbb0_0_1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670baffbb0_0_1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670baffbb0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2670baffbb0_0_2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g2670baffbb0_0_2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670baffbb0_0_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4" name="Google Shape;484;g2670baffbb0_0_4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5" name="Google Shape;485;g2670baffbb0_0_4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670baffbb0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2670baffbb0_0_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" name="Google Shape;157;g2670baffbb0_0_1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5236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670baffbb0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9" name="Google Shape;569;g2670baffbb0_0_5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0" name="Google Shape;570;g2670baffbb0_0_5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2670baffbb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" name="Google Shape;26;g2670baffbb0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27;g2670baffbb0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2670baffbb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" name="Google Shape;36;g2670baffbb0_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g2670baffbb0_0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670baffbb0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" name="Google Shape;78;g2670baffbb0_0_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" name="Google Shape;79;g2670baffbb0_0_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70baffbb0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2670baffbb0_0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Google Shape;90;g2670baffbb0_0_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670baffbb0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g2670baffbb0_0_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g2670baffbb0_0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670baffbb0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g2670baffbb0_0_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g2670baffbb0_0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2813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70baffbb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g2670baffbb0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5" name="Google Shape;145;g2670baffbb0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670baffbb0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2670baffbb0_0_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" name="Google Shape;157;g2670baffbb0_0_1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microsoft.com/office/2007/relationships/hdphoto" Target="../media/hdphoto6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27.png"/><Relationship Id="rId5" Type="http://schemas.openxmlformats.org/officeDocument/2006/relationships/image" Target="../media/image22.png"/><Relationship Id="rId10" Type="http://schemas.openxmlformats.org/officeDocument/2006/relationships/image" Target="../media/image26.png"/><Relationship Id="rId4" Type="http://schemas.openxmlformats.org/officeDocument/2006/relationships/image" Target="../media/image21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7.wdp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file:///C:\Users\gokul\Documents\gokulakrishnan.k13@gmail.com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Google Shape;602;g2670baffbb0_0_565" descr=" 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71418"/>
            <a:ext cx="24387048" cy="137874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963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9;g2670baffbb0_0_136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0000"/>
                    </a14:imgEffect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27" y="10795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3AF572-7E28-0104-E44A-51AA24771967}"/>
              </a:ext>
            </a:extLst>
          </p:cNvPr>
          <p:cNvSpPr txBox="1"/>
          <p:nvPr/>
        </p:nvSpPr>
        <p:spPr>
          <a:xfrm>
            <a:off x="1333500" y="1389162"/>
            <a:ext cx="12192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000" b="1" i="1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GRADIO</a:t>
            </a:r>
            <a:endParaRPr lang="en-IN" sz="5000" u="sng" dirty="0">
              <a:solidFill>
                <a:schemeClr val="bg1"/>
              </a:solidFill>
            </a:endParaRP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0FB9605D-2699-C3B9-1C64-B632FE7ADCE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611312" y="2250936"/>
            <a:ext cx="21164550" cy="3598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an open-source Python toolkit simplifying the creation of user interfaces for NLP and machine learning models.</a:t>
            </a:r>
          </a:p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a web interface for interactive model deployment without complex frontend development. </a:t>
            </a: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97D4B645-84F1-16AD-BD16-4B6425203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2246" y="6527054"/>
            <a:ext cx="14696630" cy="6491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5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Elements of </a:t>
            </a:r>
            <a:r>
              <a:rPr lang="en-IN" sz="5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lang="en-IN" sz="5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en-US" altLang="en-US" sz="5400" b="1" i="1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414588" marR="0" lvl="0" indent="-6096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Versatile User Interfaces</a:t>
            </a:r>
          </a:p>
          <a:p>
            <a:pPr marL="2414588" marR="0" lvl="0" indent="-6096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Integration</a:t>
            </a:r>
          </a:p>
          <a:p>
            <a:pPr marL="2414588" marR="0" lvl="0" indent="-6096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 for Multiple Model Types</a:t>
            </a:r>
          </a:p>
          <a:p>
            <a:pPr marL="2414588" marR="0" lvl="0" indent="-6096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Customizability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g2670baffbb0_0_171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2670baffbb0_0_171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2670baffbb0_0_171"/>
          <p:cNvSpPr/>
          <p:nvPr/>
        </p:nvSpPr>
        <p:spPr>
          <a:xfrm>
            <a:off x="1778222" y="2286000"/>
            <a:ext cx="20843400" cy="104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6" name="Google Shape;216;g2670baffbb0_0_171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893611" y="3048000"/>
            <a:ext cx="1016127" cy="10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AF07C05-A737-E829-C130-6BC635D04F80}"/>
              </a:ext>
            </a:extLst>
          </p:cNvPr>
          <p:cNvSpPr txBox="1"/>
          <p:nvPr/>
        </p:nvSpPr>
        <p:spPr>
          <a:xfrm>
            <a:off x="3772124" y="3465649"/>
            <a:ext cx="17259077" cy="6162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Aft>
                <a:spcPts val="800"/>
              </a:spcAft>
            </a:pPr>
            <a:r>
              <a:rPr lang="en-IN" sz="4000" b="1" i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Benefits of </a:t>
            </a:r>
            <a:r>
              <a:rPr lang="en-IN" sz="4000" b="1" i="1" kern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lang="en-IN" sz="4000" b="1" i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Utilization</a:t>
            </a:r>
            <a:endParaRPr lang="en-IN" sz="40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SzPts val="1000"/>
              <a:buFont typeface="Wingdings" panose="05000000000000000000" pitchFamily="2" charset="2"/>
              <a:buChar char=""/>
              <a:tabLst>
                <a:tab pos="-180340" algn="l"/>
              </a:tabLst>
            </a:pPr>
            <a:r>
              <a:rPr lang="en-IN" sz="40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Ease of utilize</a:t>
            </a:r>
            <a:br>
              <a:rPr lang="en-IN" sz="40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Interactive</a:t>
            </a:r>
            <a:endParaRPr lang="en-IN" sz="40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SzPts val="1000"/>
              <a:buFont typeface="Wingdings" panose="05000000000000000000" pitchFamily="2" charset="2"/>
              <a:buChar char=""/>
              <a:tabLst>
                <a:tab pos="-180340" algn="l"/>
              </a:tabLst>
            </a:pPr>
            <a:r>
              <a:rPr lang="en-IN" sz="40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Flexible Deployment</a:t>
            </a:r>
            <a:endParaRPr lang="en-IN" sz="40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"/>
              <a:tabLst>
                <a:tab pos="-180340" algn="l"/>
              </a:tabLst>
            </a:pPr>
            <a:r>
              <a:rPr lang="en-IN" sz="40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Community Support</a:t>
            </a:r>
            <a:endParaRPr lang="en-IN" sz="40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EB71EA-598F-3213-94DE-3708BA4B5F80}"/>
              </a:ext>
            </a:extLst>
          </p:cNvPr>
          <p:cNvCxnSpPr>
            <a:cxnSpLocks/>
          </p:cNvCxnSpPr>
          <p:nvPr/>
        </p:nvCxnSpPr>
        <p:spPr>
          <a:xfrm>
            <a:off x="12401662" y="3676663"/>
            <a:ext cx="1" cy="61629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A2D84ED-474C-DF4E-1292-8177053D823A}"/>
              </a:ext>
            </a:extLst>
          </p:cNvPr>
          <p:cNvSpPr txBox="1"/>
          <p:nvPr/>
        </p:nvSpPr>
        <p:spPr>
          <a:xfrm>
            <a:off x="13653585" y="4481649"/>
            <a:ext cx="12379568" cy="3649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200"/>
              </a:spcBef>
            </a:pPr>
            <a:r>
              <a:rPr lang="en-IN" sz="40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Limitations </a:t>
            </a:r>
            <a:r>
              <a:rPr lang="en-IN" sz="4000" b="1" i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IN" sz="4000" b="1" i="1" kern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lang="en-IN" sz="4000" b="1" i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Utilization</a:t>
            </a:r>
            <a:r>
              <a:rPr lang="en-IN" sz="40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4000" b="1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Bef>
                <a:spcPts val="200"/>
              </a:spcBef>
              <a:buSzPts val="1000"/>
              <a:buFont typeface="Wingdings" panose="05000000000000000000" pitchFamily="2" charset="2"/>
              <a:buChar char=""/>
              <a:tabLst>
                <a:tab pos="540385" algn="l"/>
              </a:tabLst>
            </a:pPr>
            <a:r>
              <a:rPr lang="en-IN" sz="4000" b="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endParaRPr lang="en-IN" sz="4000" b="1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Bef>
                <a:spcPts val="200"/>
              </a:spcBef>
              <a:buSzPts val="1000"/>
              <a:buFont typeface="Wingdings" panose="05000000000000000000" pitchFamily="2" charset="2"/>
              <a:buChar char=""/>
              <a:tabLst>
                <a:tab pos="540385" algn="l"/>
              </a:tabLst>
            </a:pPr>
            <a:r>
              <a:rPr lang="en-IN" sz="4000" b="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endParaRPr lang="en-IN" sz="4000" b="1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6;g2670baffbb0_0_201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146F30-6C08-C9DE-9A78-29310DCA7230}"/>
              </a:ext>
            </a:extLst>
          </p:cNvPr>
          <p:cNvSpPr txBox="1"/>
          <p:nvPr/>
        </p:nvSpPr>
        <p:spPr>
          <a:xfrm>
            <a:off x="984738" y="1053589"/>
            <a:ext cx="12192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000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Hugging Face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8B8FFCA-AB75-CB74-E1BC-7A87C80F54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1908" y="747872"/>
            <a:ext cx="19928854" cy="3598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Hugging Face is a company and open-source platform known for advancing NLP technologies.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Facilitates research, development, and deployment of state-of-the-art NLP applications.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2DDD43-DAE0-A791-D980-05443FA7FA12}"/>
              </a:ext>
            </a:extLst>
          </p:cNvPr>
          <p:cNvSpPr txBox="1"/>
          <p:nvPr/>
        </p:nvSpPr>
        <p:spPr>
          <a:xfrm>
            <a:off x="1172309" y="5829049"/>
            <a:ext cx="22180060" cy="7080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Transformers Library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Hub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Tokenizers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Datasets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Pipeline API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and Fine-Tuning</a:t>
            </a:r>
          </a:p>
          <a:p>
            <a:pPr marL="685800" indent="-52388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Frameworks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1288A-581C-2155-E885-FF9E0973311E}"/>
              </a:ext>
            </a:extLst>
          </p:cNvPr>
          <p:cNvSpPr txBox="1"/>
          <p:nvPr/>
        </p:nvSpPr>
        <p:spPr>
          <a:xfrm>
            <a:off x="1031636" y="4973219"/>
            <a:ext cx="12192000" cy="1181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0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Offerings and Features:</a:t>
            </a:r>
            <a:endParaRPr lang="en-GB" sz="5000" i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Google Shape;487;g2670baffbb0_0_453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g2670baffbb0_0_453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90" name="Google Shape;490;g2670baffbb0_0_453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3327400"/>
            <a:ext cx="24387048" cy="7061200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g2670baffbb0_0_453"/>
          <p:cNvSpPr/>
          <p:nvPr/>
        </p:nvSpPr>
        <p:spPr>
          <a:xfrm>
            <a:off x="0" y="6299200"/>
            <a:ext cx="24387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92" name="Google Shape;492;g2670baffbb0_0_453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6286500"/>
            <a:ext cx="24387048" cy="127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g2670baffbb0_0_453"/>
          <p:cNvSpPr/>
          <p:nvPr/>
        </p:nvSpPr>
        <p:spPr>
          <a:xfrm>
            <a:off x="2248181" y="3327400"/>
            <a:ext cx="19890600" cy="7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4" name="Google Shape;494;g2670baffbb0_0_453"/>
          <p:cNvSpPr/>
          <p:nvPr/>
        </p:nvSpPr>
        <p:spPr>
          <a:xfrm>
            <a:off x="3721565" y="3327400"/>
            <a:ext cx="1625700" cy="1625700"/>
          </a:xfrm>
          <a:prstGeom prst="roundRect">
            <a:avLst>
              <a:gd name="adj" fmla="val 78188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95" name="Google Shape;495;g2670baffbb0_0_453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21565" y="332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g2670baffbb0_0_453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23178" y="3429000"/>
            <a:ext cx="1422578" cy="14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g2670baffbb0_0_453" descr=" 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483660" y="3771900"/>
            <a:ext cx="333460" cy="65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2670baffbb0_0_453"/>
          <p:cNvSpPr/>
          <p:nvPr/>
        </p:nvSpPr>
        <p:spPr>
          <a:xfrm>
            <a:off x="8827603" y="3327400"/>
            <a:ext cx="1625700" cy="1625700"/>
          </a:xfrm>
          <a:prstGeom prst="roundRect">
            <a:avLst>
              <a:gd name="adj" fmla="val 78188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99" name="Google Shape;499;g2670baffbb0_0_453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827603" y="332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g2670baffbb0_0_453" descr=" 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365197" y="3877940"/>
            <a:ext cx="550615" cy="534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g2670baffbb0_0_453" descr=" 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929216" y="3430587"/>
            <a:ext cx="1422578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g2670baffbb0_0_453"/>
          <p:cNvSpPr/>
          <p:nvPr/>
        </p:nvSpPr>
        <p:spPr>
          <a:xfrm>
            <a:off x="13933641" y="3327400"/>
            <a:ext cx="1625700" cy="1625700"/>
          </a:xfrm>
          <a:prstGeom prst="roundRect">
            <a:avLst>
              <a:gd name="adj" fmla="val 78188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03" name="Google Shape;503;g2670baffbb0_0_453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933641" y="332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g2670baffbb0_0_453" descr=" 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4555994" y="4051300"/>
            <a:ext cx="381100" cy="6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g2670baffbb0_0_453" descr=" 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4035254" y="3581400"/>
            <a:ext cx="1422578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g2670baffbb0_0_453"/>
          <p:cNvSpPr/>
          <p:nvPr/>
        </p:nvSpPr>
        <p:spPr>
          <a:xfrm>
            <a:off x="19039680" y="3327400"/>
            <a:ext cx="1625700" cy="1625700"/>
          </a:xfrm>
          <a:prstGeom prst="roundRect">
            <a:avLst>
              <a:gd name="adj" fmla="val 78188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07" name="Google Shape;507;g2670baffbb0_0_453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9039680" y="332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g2670baffbb0_0_453" descr=" 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9217502" y="3505200"/>
            <a:ext cx="1270159" cy="127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g2670baffbb0_0_453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439205" y="5257800"/>
            <a:ext cx="190524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g2670baffbb0_0_453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545243" y="5257800"/>
            <a:ext cx="190524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g2670baffbb0_0_453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4651281" y="5257800"/>
            <a:ext cx="190524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g2670baffbb0_0_453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9757319" y="5257800"/>
            <a:ext cx="190524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g2670baffbb0_0_453"/>
          <p:cNvSpPr/>
          <p:nvPr/>
        </p:nvSpPr>
        <p:spPr>
          <a:xfrm>
            <a:off x="2248181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4" name="Google Shape;514;g2670baffbb0_0_453"/>
          <p:cNvSpPr/>
          <p:nvPr/>
        </p:nvSpPr>
        <p:spPr>
          <a:xfrm>
            <a:off x="2248181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6" name="Google Shape;516;g2670baffbb0_0_453"/>
          <p:cNvSpPr/>
          <p:nvPr/>
        </p:nvSpPr>
        <p:spPr>
          <a:xfrm>
            <a:off x="2180439" y="7805618"/>
            <a:ext cx="4708200" cy="2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oppins"/>
              <a:buNone/>
            </a:pPr>
            <a:r>
              <a:rPr lang="en-GB" sz="4000" b="0" i="0" u="none" strike="noStrike" cap="none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	</a:t>
            </a:r>
            <a:r>
              <a:rPr lang="en-GB" sz="4000" b="0" i="0" u="none" strike="noStrike" cap="none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log_mel_spectrogram</a:t>
            </a:r>
            <a:endParaRPr lang="en-GB" sz="4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517" name="Google Shape;517;g2670baffbb0_0_453"/>
          <p:cNvSpPr/>
          <p:nvPr/>
        </p:nvSpPr>
        <p:spPr>
          <a:xfrm>
            <a:off x="7354219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8" name="Google Shape;518;g2670baffbb0_0_453"/>
          <p:cNvSpPr/>
          <p:nvPr/>
        </p:nvSpPr>
        <p:spPr>
          <a:xfrm>
            <a:off x="7354219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0" name="Google Shape;520;g2670baffbb0_0_453"/>
          <p:cNvSpPr/>
          <p:nvPr/>
        </p:nvSpPr>
        <p:spPr>
          <a:xfrm>
            <a:off x="7286477" y="7852510"/>
            <a:ext cx="4708200" cy="2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r>
              <a:rPr lang="en-GB" sz="4000" b="0" i="0" u="none" strike="noStrike" cap="none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Transformers</a:t>
            </a:r>
            <a:endParaRPr lang="en-GB" sz="4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521" name="Google Shape;521;g2670baffbb0_0_453"/>
          <p:cNvSpPr/>
          <p:nvPr/>
        </p:nvSpPr>
        <p:spPr>
          <a:xfrm>
            <a:off x="12460257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2" name="Google Shape;522;g2670baffbb0_0_453"/>
          <p:cNvSpPr/>
          <p:nvPr/>
        </p:nvSpPr>
        <p:spPr>
          <a:xfrm>
            <a:off x="12460257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4" name="Google Shape;524;g2670baffbb0_0_453"/>
          <p:cNvSpPr/>
          <p:nvPr/>
        </p:nvSpPr>
        <p:spPr>
          <a:xfrm>
            <a:off x="12392516" y="7829059"/>
            <a:ext cx="4708200" cy="2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oppins"/>
              <a:buNone/>
            </a:pPr>
            <a:r>
              <a:rPr lang="en-GB" sz="4000" b="0" i="0" u="none" strike="noStrike" cap="none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Librosa</a:t>
            </a:r>
            <a:endParaRPr lang="en-GB" sz="4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525" name="Google Shape;525;g2670baffbb0_0_453"/>
          <p:cNvSpPr/>
          <p:nvPr/>
        </p:nvSpPr>
        <p:spPr>
          <a:xfrm>
            <a:off x="17566296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6" name="Google Shape;526;g2670baffbb0_0_453"/>
          <p:cNvSpPr/>
          <p:nvPr/>
        </p:nvSpPr>
        <p:spPr>
          <a:xfrm>
            <a:off x="17566296" y="7658100"/>
            <a:ext cx="45726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8" name="Google Shape;528;g2670baffbb0_0_453"/>
          <p:cNvSpPr/>
          <p:nvPr/>
        </p:nvSpPr>
        <p:spPr>
          <a:xfrm>
            <a:off x="17498554" y="7852512"/>
            <a:ext cx="4708200" cy="2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oppins"/>
              <a:buNone/>
            </a:pPr>
            <a:r>
              <a:rPr lang="en-GB" sz="4000" b="0" i="0" u="none" strike="noStrike" cap="none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AutoModelForSeq2SeqLM</a:t>
            </a:r>
            <a:endParaRPr lang="en-GB" sz="4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529" name="Google Shape;529;g2670baffbb0_0_453"/>
          <p:cNvSpPr/>
          <p:nvPr/>
        </p:nvSpPr>
        <p:spPr>
          <a:xfrm>
            <a:off x="6054423" y="660400"/>
            <a:ext cx="12278100" cy="17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56D9FF"/>
              </a:buClr>
              <a:buSzPts val="8000"/>
              <a:buFont typeface="Quantico"/>
              <a:buNone/>
            </a:pPr>
            <a:r>
              <a:rPr lang="en-US" sz="8000" b="1" i="0" u="none" strike="noStrike" cap="none" dirty="0">
                <a:solidFill>
                  <a:srgbClr val="56D9FF"/>
                </a:solidFill>
                <a:latin typeface="Times New Roman" panose="02020603050405020304" pitchFamily="18" charset="0"/>
                <a:ea typeface="Quantico"/>
                <a:cs typeface="Times New Roman" panose="02020603050405020304" pitchFamily="18" charset="0"/>
                <a:sym typeface="Quantico"/>
              </a:rPr>
              <a:t>Other Key Components</a:t>
            </a:r>
            <a:endParaRPr lang="en-US" sz="8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9;g2670baffbb0_0_136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0000"/>
                    </a14:imgEffect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27" y="10795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3AF572-7E28-0104-E44A-51AA24771967}"/>
              </a:ext>
            </a:extLst>
          </p:cNvPr>
          <p:cNvSpPr txBox="1"/>
          <p:nvPr/>
        </p:nvSpPr>
        <p:spPr>
          <a:xfrm>
            <a:off x="10116548" y="5026958"/>
            <a:ext cx="415407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Demo</a:t>
            </a:r>
            <a:endParaRPr lang="en-IN" sz="120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69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72;g2670baffbb0_0_536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575;g2670baffbb0_0_536" descr=" "/>
          <p:cNvPicPr preferRelativeResize="0"/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7697162" cy="123698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3D3042-B5A5-15B0-F1D3-8ADA6BD6D978}"/>
              </a:ext>
            </a:extLst>
          </p:cNvPr>
          <p:cNvSpPr txBox="1"/>
          <p:nvPr/>
        </p:nvSpPr>
        <p:spPr>
          <a:xfrm>
            <a:off x="8534400" y="5750004"/>
            <a:ext cx="12192000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rgbClr val="FFFFFF"/>
              </a:buClr>
              <a:buSzPts val="3200"/>
            </a:pPr>
            <a:r>
              <a:rPr lang="en-GB" sz="13800" b="1" i="0" u="none" strike="noStrike" cap="none" spc="300" dirty="0">
                <a:solidFill>
                  <a:srgbClr val="FFFFFF"/>
                </a:solidFill>
                <a:latin typeface="Bradley Hand ITC" panose="03070402050302030203" pitchFamily="66" charset="0"/>
                <a:ea typeface="Poppins"/>
                <a:cs typeface="Times New Roman" panose="02020603050405020304" pitchFamily="18" charset="0"/>
                <a:sym typeface="Poppins"/>
              </a:rPr>
              <a:t>Thank You!!</a:t>
            </a:r>
            <a:endParaRPr lang="en-GB" sz="13800" b="1" i="0" u="none" strike="noStrike" cap="none" spc="300" dirty="0">
              <a:solidFill>
                <a:schemeClr val="dk1"/>
              </a:solidFill>
              <a:latin typeface="Bradley Hand ITC" panose="03070402050302030203" pitchFamily="66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40A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g2670baffbb0_0_0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6363495" cy="1347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g2670baffbb0_0_0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23553" y="0"/>
            <a:ext cx="6363495" cy="1347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g2670baffbb0_0_0" descr=" "/>
          <p:cNvPicPr preferRelativeResize="0"/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19000"/>
                    </a14:imgEffect>
                    <a14:imgEffect>
                      <a14:brightnessContrast bright="-15000" contrast="-8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6677184" y="0"/>
            <a:ext cx="5652206" cy="13677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g2670baffbb0_0_0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0DA316-63C6-C2B9-AB87-9DF1DAF9A1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2640" y="1027435"/>
            <a:ext cx="7701893" cy="21295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23F957-463E-6616-BB0B-C8769CFA2BD3}"/>
              </a:ext>
            </a:extLst>
          </p:cNvPr>
          <p:cNvSpPr txBox="1"/>
          <p:nvPr/>
        </p:nvSpPr>
        <p:spPr>
          <a:xfrm>
            <a:off x="1200909" y="3715463"/>
            <a:ext cx="21985356" cy="4802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5400" b="1" kern="100" spc="3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 ASSIGNMENT</a:t>
            </a:r>
            <a:endParaRPr lang="en-IN" sz="3200" kern="100" spc="3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5400" b="1" i="1" u="sng" kern="100" spc="3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 </a:t>
            </a:r>
            <a:endParaRPr lang="en-IN" sz="3200" i="1" kern="100" spc="3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4400" b="1" kern="100" spc="3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Building a Multilingual Speech Recognition Model </a:t>
            </a: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4400" b="1" kern="100" spc="3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 RAG Without Training</a:t>
            </a:r>
            <a:endParaRPr lang="en-IN" sz="3200" kern="100" spc="3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B76164-C57D-99CD-5CF6-49E888021134}"/>
              </a:ext>
            </a:extLst>
          </p:cNvPr>
          <p:cNvSpPr txBox="1"/>
          <p:nvPr/>
        </p:nvSpPr>
        <p:spPr>
          <a:xfrm>
            <a:off x="13128596" y="8811241"/>
            <a:ext cx="11955048" cy="4702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800"/>
              </a:spcAft>
            </a:pPr>
            <a:r>
              <a:rPr lang="en-IN" sz="32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Submitted by,</a:t>
            </a: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32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GOKULAKRISHNAN K</a:t>
            </a:r>
            <a:endParaRPr lang="en-IN" sz="32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32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20MIS0256</a:t>
            </a:r>
            <a:endParaRPr lang="en-IN" sz="32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3200" b="1" i="1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M.Tech</a:t>
            </a:r>
            <a:r>
              <a:rPr lang="en-IN" sz="3200" b="1" i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Integrated Software Engineering (5-year)</a:t>
            </a:r>
            <a:endParaRPr lang="en-IN" sz="32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3200" b="1" i="1" u="sng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gokulakrishnan.k13@gmail.com</a:t>
            </a:r>
            <a:endParaRPr lang="en-IN" sz="32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Ph: 8300399838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g2670baffbb0_0_12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8000"/>
                    </a14:imgEffect>
                    <a14:imgEffect>
                      <a14:brightnessContrast bright="-2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g2670baffbb0_0_12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E668B5-B6D0-435A-2CCA-D3279D7A2B1B}"/>
              </a:ext>
            </a:extLst>
          </p:cNvPr>
          <p:cNvSpPr txBox="1"/>
          <p:nvPr/>
        </p:nvSpPr>
        <p:spPr>
          <a:xfrm>
            <a:off x="1848678" y="3686653"/>
            <a:ext cx="20971565" cy="47711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60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OBJECTIVE:</a:t>
            </a:r>
            <a:endParaRPr lang="en-IN" sz="5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4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build a multilingual speech recognition model without training, using a pre-trained multilingual speech recognition model, such as Multilingual Whisper, to enable RAG to perform tasks in multiple languages.</a:t>
            </a:r>
            <a:endParaRPr lang="en-IN" sz="4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670baffbb0_0_21"/>
          <p:cNvSpPr/>
          <p:nvPr/>
        </p:nvSpPr>
        <p:spPr>
          <a:xfrm>
            <a:off x="6216655" y="9893300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g2670baffbb0_0_21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6655" y="9893300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g2670baffbb0_0_21"/>
          <p:cNvSpPr/>
          <p:nvPr/>
        </p:nvSpPr>
        <p:spPr>
          <a:xfrm>
            <a:off x="8045683" y="9912350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63;g2670baffbb0_0_21">
            <a:extLst>
              <a:ext uri="{FF2B5EF4-FFF2-40B4-BE49-F238E27FC236}">
                <a16:creationId xmlns:a16="http://schemas.microsoft.com/office/drawing/2014/main" id="{C8051863-DA84-247D-F53E-BA6B081F0FDB}"/>
              </a:ext>
            </a:extLst>
          </p:cNvPr>
          <p:cNvSpPr/>
          <p:nvPr/>
        </p:nvSpPr>
        <p:spPr>
          <a:xfrm>
            <a:off x="14288544" y="9870340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66;g2670baffbb0_0_21">
            <a:extLst>
              <a:ext uri="{FF2B5EF4-FFF2-40B4-BE49-F238E27FC236}">
                <a16:creationId xmlns:a16="http://schemas.microsoft.com/office/drawing/2014/main" id="{7167704B-A82F-8A51-DB29-93699AE47ABD}"/>
              </a:ext>
            </a:extLst>
          </p:cNvPr>
          <p:cNvSpPr/>
          <p:nvPr/>
        </p:nvSpPr>
        <p:spPr>
          <a:xfrm>
            <a:off x="14599733" y="10143390"/>
            <a:ext cx="10035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9;g2670baffbb0_0_21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41;g2670baffbb0_0_21"/>
          <p:cNvSpPr/>
          <p:nvPr/>
        </p:nvSpPr>
        <p:spPr>
          <a:xfrm rot="16200000">
            <a:off x="-3681843" y="4845931"/>
            <a:ext cx="13677904" cy="4062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56D9FF"/>
              </a:buClr>
              <a:buSzPts val="12800"/>
              <a:buFont typeface="Quantico"/>
              <a:buNone/>
            </a:pPr>
            <a:r>
              <a:rPr lang="en-US" sz="12800" b="1" i="0" u="none" strike="noStrike" cap="none" dirty="0">
                <a:solidFill>
                  <a:srgbClr val="56D9FF"/>
                </a:solidFill>
                <a:latin typeface="Quantico"/>
                <a:ea typeface="Quantico"/>
                <a:cs typeface="Quantico"/>
                <a:sym typeface="Quantico"/>
              </a:rPr>
              <a:t>Table of Contents</a:t>
            </a:r>
            <a:endParaRPr sz="1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2;g2670baffbb0_0_21"/>
          <p:cNvSpPr/>
          <p:nvPr/>
        </p:nvSpPr>
        <p:spPr>
          <a:xfrm>
            <a:off x="6962243" y="331540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" name="Google Shape;43;g2670baffbb0_0_21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62243" y="3315407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44;g2670baffbb0_0_21"/>
          <p:cNvSpPr/>
          <p:nvPr/>
        </p:nvSpPr>
        <p:spPr>
          <a:xfrm>
            <a:off x="6962243" y="3315407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45;g2670baffbb0_0_21"/>
          <p:cNvSpPr/>
          <p:nvPr/>
        </p:nvSpPr>
        <p:spPr>
          <a:xfrm>
            <a:off x="7286133" y="3588457"/>
            <a:ext cx="978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01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46;g2670baffbb0_0_21"/>
          <p:cNvSpPr/>
          <p:nvPr/>
        </p:nvSpPr>
        <p:spPr>
          <a:xfrm>
            <a:off x="8791271" y="333445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47;g2670baffbb0_0_21"/>
          <p:cNvSpPr/>
          <p:nvPr/>
        </p:nvSpPr>
        <p:spPr>
          <a:xfrm>
            <a:off x="8811149" y="3553115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000" b="1" i="0" u="none" strike="noStrike" cap="none" dirty="0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Multilingual Speech Recognition Model</a:t>
            </a:r>
            <a:endParaRPr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48;g2670baffbb0_0_21"/>
          <p:cNvSpPr/>
          <p:nvPr/>
        </p:nvSpPr>
        <p:spPr>
          <a:xfrm>
            <a:off x="8791271" y="4312357"/>
            <a:ext cx="6067200" cy="7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oppins"/>
              <a:buNone/>
            </a:pP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49;g2670baffbb0_0_21"/>
          <p:cNvSpPr/>
          <p:nvPr/>
        </p:nvSpPr>
        <p:spPr>
          <a:xfrm>
            <a:off x="6962243" y="603320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1" name="Google Shape;50;g2670baffbb0_0_21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62243" y="6033207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51;g2670baffbb0_0_21"/>
          <p:cNvSpPr/>
          <p:nvPr/>
        </p:nvSpPr>
        <p:spPr>
          <a:xfrm>
            <a:off x="6962243" y="6033207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52;g2670baffbb0_0_21"/>
          <p:cNvSpPr/>
          <p:nvPr/>
        </p:nvSpPr>
        <p:spPr>
          <a:xfrm>
            <a:off x="7267081" y="6306257"/>
            <a:ext cx="10161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02</a:t>
            </a:r>
            <a:endParaRPr sz="4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53;g2670baffbb0_0_21"/>
          <p:cNvSpPr/>
          <p:nvPr/>
        </p:nvSpPr>
        <p:spPr>
          <a:xfrm>
            <a:off x="8791271" y="605225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54;g2670baffbb0_0_21"/>
          <p:cNvSpPr/>
          <p:nvPr/>
        </p:nvSpPr>
        <p:spPr>
          <a:xfrm>
            <a:off x="8892709" y="6529888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000" b="1" i="0" u="none" strike="noStrike" cap="none" dirty="0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RAG Model</a:t>
            </a:r>
            <a:endParaRPr lang="en-US"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56;g2670baffbb0_0_21"/>
          <p:cNvSpPr/>
          <p:nvPr/>
        </p:nvSpPr>
        <p:spPr>
          <a:xfrm>
            <a:off x="6962243" y="875100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7" name="Google Shape;57;g2670baffbb0_0_21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62243" y="8751007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58;g2670baffbb0_0_21"/>
          <p:cNvSpPr/>
          <p:nvPr/>
        </p:nvSpPr>
        <p:spPr>
          <a:xfrm>
            <a:off x="6962243" y="8751007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59;g2670baffbb0_0_21"/>
          <p:cNvSpPr/>
          <p:nvPr/>
        </p:nvSpPr>
        <p:spPr>
          <a:xfrm>
            <a:off x="7260730" y="9024057"/>
            <a:ext cx="10287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03</a:t>
            </a:r>
            <a:endParaRPr sz="4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60;g2670baffbb0_0_21"/>
          <p:cNvSpPr/>
          <p:nvPr/>
        </p:nvSpPr>
        <p:spPr>
          <a:xfrm>
            <a:off x="8791271" y="877005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61;g2670baffbb0_0_21"/>
          <p:cNvSpPr/>
          <p:nvPr/>
        </p:nvSpPr>
        <p:spPr>
          <a:xfrm>
            <a:off x="8831332" y="9286797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000" b="1" i="0" u="none" strike="noStrike" cap="none" dirty="0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Multilingual Whisper</a:t>
            </a:r>
            <a:endParaRPr lang="en-US"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65;g2670baffbb0_0_21"/>
          <p:cNvSpPr/>
          <p:nvPr/>
        </p:nvSpPr>
        <p:spPr>
          <a:xfrm>
            <a:off x="15034132" y="3418175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66;g2670baffbb0_0_21"/>
          <p:cNvSpPr/>
          <p:nvPr/>
        </p:nvSpPr>
        <p:spPr>
          <a:xfrm>
            <a:off x="15345321" y="3691225"/>
            <a:ext cx="10035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04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68;g2670baffbb0_0_21"/>
          <p:cNvSpPr/>
          <p:nvPr/>
        </p:nvSpPr>
        <p:spPr>
          <a:xfrm>
            <a:off x="16942672" y="3795030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Gradio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70;g2670baffbb0_0_21"/>
          <p:cNvSpPr/>
          <p:nvPr/>
        </p:nvSpPr>
        <p:spPr>
          <a:xfrm>
            <a:off x="6962243" y="5487107"/>
            <a:ext cx="93231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" name="Google Shape;71;g2670baffbb0_0_21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62243" y="5449007"/>
            <a:ext cx="9322965" cy="381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72;g2670baffbb0_0_21"/>
          <p:cNvSpPr/>
          <p:nvPr/>
        </p:nvSpPr>
        <p:spPr>
          <a:xfrm>
            <a:off x="6962243" y="8204907"/>
            <a:ext cx="93231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8" name="Google Shape;73;g2670baffbb0_0_21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62243" y="8166807"/>
            <a:ext cx="9322965" cy="381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74;g2670baffbb0_0_21"/>
          <p:cNvSpPr/>
          <p:nvPr/>
        </p:nvSpPr>
        <p:spPr>
          <a:xfrm>
            <a:off x="6962243" y="10922707"/>
            <a:ext cx="93231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42;g2670baffbb0_0_21">
            <a:extLst>
              <a:ext uri="{FF2B5EF4-FFF2-40B4-BE49-F238E27FC236}">
                <a16:creationId xmlns:a16="http://schemas.microsoft.com/office/drawing/2014/main" id="{FF871112-8325-6009-CEC9-2E81263A50F6}"/>
              </a:ext>
            </a:extLst>
          </p:cNvPr>
          <p:cNvSpPr/>
          <p:nvPr/>
        </p:nvSpPr>
        <p:spPr>
          <a:xfrm>
            <a:off x="15034132" y="329244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1" name="Google Shape;43;g2670baffbb0_0_21" descr=" ">
            <a:extLst>
              <a:ext uri="{FF2B5EF4-FFF2-40B4-BE49-F238E27FC236}">
                <a16:creationId xmlns:a16="http://schemas.microsoft.com/office/drawing/2014/main" id="{569CE40D-344E-1BE2-0676-3B2E86A8C3F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034132" y="3292447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44;g2670baffbb0_0_21">
            <a:extLst>
              <a:ext uri="{FF2B5EF4-FFF2-40B4-BE49-F238E27FC236}">
                <a16:creationId xmlns:a16="http://schemas.microsoft.com/office/drawing/2014/main" id="{8CF45637-6856-648A-AE84-7643B8031E7C}"/>
              </a:ext>
            </a:extLst>
          </p:cNvPr>
          <p:cNvSpPr/>
          <p:nvPr/>
        </p:nvSpPr>
        <p:spPr>
          <a:xfrm>
            <a:off x="15034132" y="6062794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45;g2670baffbb0_0_21">
            <a:extLst>
              <a:ext uri="{FF2B5EF4-FFF2-40B4-BE49-F238E27FC236}">
                <a16:creationId xmlns:a16="http://schemas.microsoft.com/office/drawing/2014/main" id="{D0C0A99E-FB03-3B71-113A-B2D97F2BC8B6}"/>
              </a:ext>
            </a:extLst>
          </p:cNvPr>
          <p:cNvSpPr/>
          <p:nvPr/>
        </p:nvSpPr>
        <p:spPr>
          <a:xfrm>
            <a:off x="15358022" y="6335844"/>
            <a:ext cx="978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05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46;g2670baffbb0_0_21">
            <a:extLst>
              <a:ext uri="{FF2B5EF4-FFF2-40B4-BE49-F238E27FC236}">
                <a16:creationId xmlns:a16="http://schemas.microsoft.com/office/drawing/2014/main" id="{5EEDB180-715A-05E7-4111-B49AAC0705F6}"/>
              </a:ext>
            </a:extLst>
          </p:cNvPr>
          <p:cNvSpPr/>
          <p:nvPr/>
        </p:nvSpPr>
        <p:spPr>
          <a:xfrm>
            <a:off x="16863160" y="331149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47;g2670baffbb0_0_21">
            <a:extLst>
              <a:ext uri="{FF2B5EF4-FFF2-40B4-BE49-F238E27FC236}">
                <a16:creationId xmlns:a16="http://schemas.microsoft.com/office/drawing/2014/main" id="{277D3CA1-2C43-DDEF-10FB-863E239C0864}"/>
              </a:ext>
            </a:extLst>
          </p:cNvPr>
          <p:cNvSpPr/>
          <p:nvPr/>
        </p:nvSpPr>
        <p:spPr>
          <a:xfrm>
            <a:off x="16885232" y="6575586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 err="1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Huggingface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49;g2670baffbb0_0_21">
            <a:extLst>
              <a:ext uri="{FF2B5EF4-FFF2-40B4-BE49-F238E27FC236}">
                <a16:creationId xmlns:a16="http://schemas.microsoft.com/office/drawing/2014/main" id="{0B6C4B0E-34BB-CEE6-DE0B-143C76F361C6}"/>
              </a:ext>
            </a:extLst>
          </p:cNvPr>
          <p:cNvSpPr/>
          <p:nvPr/>
        </p:nvSpPr>
        <p:spPr>
          <a:xfrm>
            <a:off x="15034132" y="601024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7" name="Google Shape;50;g2670baffbb0_0_21" descr=" ">
            <a:extLst>
              <a:ext uri="{FF2B5EF4-FFF2-40B4-BE49-F238E27FC236}">
                <a16:creationId xmlns:a16="http://schemas.microsoft.com/office/drawing/2014/main" id="{D9705C67-E4B3-AB67-08C0-6CD8AB0F371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034132" y="6010247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51;g2670baffbb0_0_21">
            <a:extLst>
              <a:ext uri="{FF2B5EF4-FFF2-40B4-BE49-F238E27FC236}">
                <a16:creationId xmlns:a16="http://schemas.microsoft.com/office/drawing/2014/main" id="{13990A57-7752-DE4D-A538-E75732781C49}"/>
              </a:ext>
            </a:extLst>
          </p:cNvPr>
          <p:cNvSpPr/>
          <p:nvPr/>
        </p:nvSpPr>
        <p:spPr>
          <a:xfrm>
            <a:off x="15034132" y="8780594"/>
            <a:ext cx="1625700" cy="1625700"/>
          </a:xfrm>
          <a:prstGeom prst="roundRect">
            <a:avLst>
              <a:gd name="adj" fmla="val 781313"/>
            </a:avLst>
          </a:prstGeom>
          <a:noFill/>
          <a:ln w="12700" cap="flat" cmpd="sng">
            <a:solidFill>
              <a:srgbClr val="12C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52;g2670baffbb0_0_21">
            <a:extLst>
              <a:ext uri="{FF2B5EF4-FFF2-40B4-BE49-F238E27FC236}">
                <a16:creationId xmlns:a16="http://schemas.microsoft.com/office/drawing/2014/main" id="{26ED6FDC-34AB-C1CE-0B97-AB0338AB623D}"/>
              </a:ext>
            </a:extLst>
          </p:cNvPr>
          <p:cNvSpPr/>
          <p:nvPr/>
        </p:nvSpPr>
        <p:spPr>
          <a:xfrm>
            <a:off x="15338970" y="9053644"/>
            <a:ext cx="10161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>
                <a:solidFill>
                  <a:srgbClr val="12C4FF"/>
                </a:solidFill>
                <a:latin typeface="Quantico"/>
                <a:ea typeface="Quantico"/>
                <a:cs typeface="Quantico"/>
                <a:sym typeface="Quantico"/>
              </a:rPr>
              <a:t>06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53;g2670baffbb0_0_21">
            <a:extLst>
              <a:ext uri="{FF2B5EF4-FFF2-40B4-BE49-F238E27FC236}">
                <a16:creationId xmlns:a16="http://schemas.microsoft.com/office/drawing/2014/main" id="{69AF979E-F0D1-21A6-602E-328C28BE9661}"/>
              </a:ext>
            </a:extLst>
          </p:cNvPr>
          <p:cNvSpPr/>
          <p:nvPr/>
        </p:nvSpPr>
        <p:spPr>
          <a:xfrm>
            <a:off x="16863160" y="602929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54;g2670baffbb0_0_21">
            <a:extLst>
              <a:ext uri="{FF2B5EF4-FFF2-40B4-BE49-F238E27FC236}">
                <a16:creationId xmlns:a16="http://schemas.microsoft.com/office/drawing/2014/main" id="{2E40AE35-07FF-4146-D7AB-826E43C138F4}"/>
              </a:ext>
            </a:extLst>
          </p:cNvPr>
          <p:cNvSpPr/>
          <p:nvPr/>
        </p:nvSpPr>
        <p:spPr>
          <a:xfrm>
            <a:off x="16910052" y="9254802"/>
            <a:ext cx="61350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Demo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56;g2670baffbb0_0_21">
            <a:extLst>
              <a:ext uri="{FF2B5EF4-FFF2-40B4-BE49-F238E27FC236}">
                <a16:creationId xmlns:a16="http://schemas.microsoft.com/office/drawing/2014/main" id="{4C13921D-9A14-5D1D-DD44-99BE20D5D35A}"/>
              </a:ext>
            </a:extLst>
          </p:cNvPr>
          <p:cNvSpPr/>
          <p:nvPr/>
        </p:nvSpPr>
        <p:spPr>
          <a:xfrm>
            <a:off x="15034132" y="8728047"/>
            <a:ext cx="77607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59;g2670baffbb0_0_21">
            <a:extLst>
              <a:ext uri="{FF2B5EF4-FFF2-40B4-BE49-F238E27FC236}">
                <a16:creationId xmlns:a16="http://schemas.microsoft.com/office/drawing/2014/main" id="{4F747A0B-F7D4-309B-71C0-FCCB3EC2F7C9}"/>
              </a:ext>
            </a:extLst>
          </p:cNvPr>
          <p:cNvSpPr/>
          <p:nvPr/>
        </p:nvSpPr>
        <p:spPr>
          <a:xfrm>
            <a:off x="15332619" y="9001097"/>
            <a:ext cx="1028700" cy="10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2C4FF"/>
              </a:buClr>
              <a:buSzPts val="4800"/>
              <a:buFont typeface="Quantico"/>
              <a:buNone/>
            </a:pP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60;g2670baffbb0_0_21">
            <a:extLst>
              <a:ext uri="{FF2B5EF4-FFF2-40B4-BE49-F238E27FC236}">
                <a16:creationId xmlns:a16="http://schemas.microsoft.com/office/drawing/2014/main" id="{0344AC68-A7B4-7EE3-59FE-291AE8DF68AC}"/>
              </a:ext>
            </a:extLst>
          </p:cNvPr>
          <p:cNvSpPr/>
          <p:nvPr/>
        </p:nvSpPr>
        <p:spPr>
          <a:xfrm>
            <a:off x="16863160" y="8747097"/>
            <a:ext cx="59316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70;g2670baffbb0_0_21">
            <a:extLst>
              <a:ext uri="{FF2B5EF4-FFF2-40B4-BE49-F238E27FC236}">
                <a16:creationId xmlns:a16="http://schemas.microsoft.com/office/drawing/2014/main" id="{23976C6E-4FE2-CB45-B3FC-20469FA849D8}"/>
              </a:ext>
            </a:extLst>
          </p:cNvPr>
          <p:cNvSpPr/>
          <p:nvPr/>
        </p:nvSpPr>
        <p:spPr>
          <a:xfrm>
            <a:off x="14288544" y="3888640"/>
            <a:ext cx="93231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6" name="Google Shape;71;g2670baffbb0_0_21" descr=" ">
            <a:extLst>
              <a:ext uri="{FF2B5EF4-FFF2-40B4-BE49-F238E27FC236}">
                <a16:creationId xmlns:a16="http://schemas.microsoft.com/office/drawing/2014/main" id="{A70CE0E8-EDC6-BDF3-61E9-C718FC5E501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105942" y="5446809"/>
            <a:ext cx="9322965" cy="3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72;g2670baffbb0_0_21">
            <a:extLst>
              <a:ext uri="{FF2B5EF4-FFF2-40B4-BE49-F238E27FC236}">
                <a16:creationId xmlns:a16="http://schemas.microsoft.com/office/drawing/2014/main" id="{7FA56034-1FA6-2090-FBEA-BE35F4954549}"/>
              </a:ext>
            </a:extLst>
          </p:cNvPr>
          <p:cNvSpPr/>
          <p:nvPr/>
        </p:nvSpPr>
        <p:spPr>
          <a:xfrm>
            <a:off x="14288544" y="6606440"/>
            <a:ext cx="93231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73;g2670baffbb0_0_21" descr=" ">
            <a:extLst>
              <a:ext uri="{FF2B5EF4-FFF2-40B4-BE49-F238E27FC236}">
                <a16:creationId xmlns:a16="http://schemas.microsoft.com/office/drawing/2014/main" id="{1D2C9499-8DF9-1330-6DC0-3A398F97C34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026426" y="8184045"/>
            <a:ext cx="9322965" cy="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75;g2670baffbb0_0_21" descr=" ">
            <a:extLst>
              <a:ext uri="{FF2B5EF4-FFF2-40B4-BE49-F238E27FC236}">
                <a16:creationId xmlns:a16="http://schemas.microsoft.com/office/drawing/2014/main" id="{3FA22070-184F-37B1-D0E7-2C366603CDA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6200000" flipV="1">
            <a:off x="11254495" y="6815174"/>
            <a:ext cx="6530847" cy="45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2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2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2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5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8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1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4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7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0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3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6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9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2" dur="2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5" dur="2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8"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1" dur="2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4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7"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0"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3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6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9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2"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5" dur="2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8" dur="2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1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4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7"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0" dur="2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3" dur="2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6" dur="2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7" grpId="0"/>
      <p:bldP spid="23" grpId="0"/>
      <p:bldP spid="26" grpId="0"/>
      <p:bldP spid="38" grpId="0"/>
      <p:bldP spid="40" grpId="0"/>
      <p:bldP spid="62" grpId="0" animBg="1"/>
      <p:bldP spid="76" grpId="0"/>
      <p:bldP spid="77" grpId="0"/>
      <p:bldP spid="78" grpId="0"/>
      <p:bldP spid="79" grpId="0"/>
      <p:bldP spid="80" grpId="0"/>
      <p:bldP spid="82" grpId="0" animBg="1"/>
      <p:bldP spid="83" grpId="0"/>
      <p:bldP spid="84" grpId="0"/>
      <p:bldP spid="85" grpId="0"/>
      <p:bldP spid="86" grpId="0"/>
      <p:bldP spid="88" grpId="0" animBg="1"/>
      <p:bldP spid="89" grpId="0"/>
      <p:bldP spid="90" grpId="0"/>
      <p:bldP spid="91" grpId="0"/>
      <p:bldP spid="92" grpId="0" animBg="1"/>
      <p:bldP spid="93" grpId="0"/>
      <p:bldP spid="94" grpId="0"/>
      <p:bldP spid="95" grpId="0"/>
      <p:bldP spid="97" grpId="0"/>
      <p:bldP spid="99" grpId="0"/>
      <p:bldP spid="100" grpId="0"/>
      <p:bldP spid="102" grpId="0" animBg="1"/>
      <p:bldP spid="103" grpId="0"/>
      <p:bldP spid="104" grpId="0"/>
      <p:bldP spid="105" grpId="0"/>
      <p:bldP spid="106" grpId="0"/>
      <p:bldP spid="108" grpId="0" animBg="1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g2670baffbb0_0_62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1000"/>
                    </a14:imgEffect>
                    <a14:imgEffect>
                      <a14:brightnessContrast bright="-8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g2670baffbb0_0_62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B49A18-BAC2-F1D3-2E8B-83765F064B90}"/>
              </a:ext>
            </a:extLst>
          </p:cNvPr>
          <p:cNvSpPr txBox="1"/>
          <p:nvPr/>
        </p:nvSpPr>
        <p:spPr>
          <a:xfrm>
            <a:off x="364434" y="517556"/>
            <a:ext cx="1495864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r>
              <a:rPr lang="en-US" sz="6000" b="1" i="0" u="sng" strike="noStrike" cap="none" dirty="0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Multilingual Speech Recognition Model</a:t>
            </a:r>
            <a:endParaRPr lang="en-US" sz="6000" b="0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6CDDAD-2345-01D5-A2D8-25A0C2A3CCFF}"/>
              </a:ext>
            </a:extLst>
          </p:cNvPr>
          <p:cNvSpPr txBox="1"/>
          <p:nvPr/>
        </p:nvSpPr>
        <p:spPr>
          <a:xfrm>
            <a:off x="1386344" y="1726062"/>
            <a:ext cx="23000677" cy="11061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Language Diversity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Capable of understanding and transcribing speech in multiple languages.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Cross-lingual Understanding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Handles accents, dialects, and speech patterns across different languages.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Relies on large, diverse datasets of spoken language paired with text transcriptions.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</a:t>
            </a: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Employs specialized architectures for efficient multilingual speech recognition.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 and Performance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addressed through data augmentation and language-specific fine-tuning.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 in virtual assistants, customer service automation, and multilingual transcription services.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g2670baffbb0_0_72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8000"/>
                    </a14:imgEffect>
                    <a14:imgEffect>
                      <a14:brightnessContrast bright="-19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2670baffbb0_0_72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" name="Google Shape;95;g2670baffbb0_0_72" descr=" "/>
          <p:cNvPicPr preferRelativeResize="0"/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22000"/>
                    </a14:imgEffect>
                    <a14:imgEffect>
                      <a14:brightnessContrast bright="-16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6512021" y="1765300"/>
            <a:ext cx="7520919" cy="1017877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670baffbb0_0_72"/>
          <p:cNvSpPr/>
          <p:nvPr/>
        </p:nvSpPr>
        <p:spPr>
          <a:xfrm>
            <a:off x="3772371" y="1765300"/>
            <a:ext cx="7875000" cy="48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2670baffbb0_0_72"/>
          <p:cNvSpPr/>
          <p:nvPr/>
        </p:nvSpPr>
        <p:spPr>
          <a:xfrm>
            <a:off x="3772371" y="1765300"/>
            <a:ext cx="1016100" cy="1016100"/>
          </a:xfrm>
          <a:prstGeom prst="roundRect">
            <a:avLst>
              <a:gd name="adj" fmla="val 1251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8" name="Google Shape;98;g2670baffbb0_0_72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772371" y="1765300"/>
            <a:ext cx="1016127" cy="10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2670baffbb0_0_72"/>
          <p:cNvSpPr/>
          <p:nvPr/>
        </p:nvSpPr>
        <p:spPr>
          <a:xfrm>
            <a:off x="3772371" y="3086100"/>
            <a:ext cx="7875000" cy="3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2670baffbb0_0_72"/>
          <p:cNvSpPr/>
          <p:nvPr/>
        </p:nvSpPr>
        <p:spPr>
          <a:xfrm>
            <a:off x="3772371" y="7277100"/>
            <a:ext cx="7875000" cy="48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2670baffbb0_0_72"/>
          <p:cNvSpPr/>
          <p:nvPr/>
        </p:nvSpPr>
        <p:spPr>
          <a:xfrm>
            <a:off x="3772371" y="7277100"/>
            <a:ext cx="1016100" cy="1016100"/>
          </a:xfrm>
          <a:prstGeom prst="roundRect">
            <a:avLst>
              <a:gd name="adj" fmla="val 1251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g2670baffbb0_0_72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772371" y="7277100"/>
            <a:ext cx="1016127" cy="10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2670baffbb0_0_72"/>
          <p:cNvSpPr/>
          <p:nvPr/>
        </p:nvSpPr>
        <p:spPr>
          <a:xfrm>
            <a:off x="3772371" y="8597900"/>
            <a:ext cx="7875000" cy="3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C11913-9DBF-ACBF-55B7-4A357EF83268}"/>
              </a:ext>
            </a:extLst>
          </p:cNvPr>
          <p:cNvSpPr txBox="1"/>
          <p:nvPr/>
        </p:nvSpPr>
        <p:spPr>
          <a:xfrm>
            <a:off x="1009651" y="563451"/>
            <a:ext cx="12195312" cy="12055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  <a:tabLst>
                <a:tab pos="90170" algn="l"/>
              </a:tabLst>
            </a:pPr>
            <a:r>
              <a:rPr lang="en-IN" sz="5400" b="1" i="1" u="sng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RAG Model:</a:t>
            </a:r>
            <a:endParaRPr lang="en-IN" sz="4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DACEB76E-4F38-30A0-39DB-1B3AD4B8BF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6292" y="1957266"/>
            <a:ext cx="20930445" cy="10719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Combines retrieval-based methods with generative models for enhanced performance in multilingual speech recognition.</a:t>
            </a:r>
          </a:p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Functionality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Retrieves relevant instances from a multilingual speech data repository during inference.</a:t>
            </a:r>
          </a:p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Improves accuracy in translating or transcribing incoming speech inputs by leveraging both retrieval and generation techniques.</a:t>
            </a:r>
          </a:p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Advantage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Handles diverse languages and accents more effectively, enhancing overall system accuracy and resilience.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15;g2670baffbb0_0_94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1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478794-CB6B-AB32-C1C9-8995B064119D}"/>
              </a:ext>
            </a:extLst>
          </p:cNvPr>
          <p:cNvSpPr txBox="1"/>
          <p:nvPr/>
        </p:nvSpPr>
        <p:spPr>
          <a:xfrm>
            <a:off x="1360967" y="2608011"/>
            <a:ext cx="22222047" cy="9753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Whisper is a versatile Transformer-based model for speech processing tasks.</a:t>
            </a:r>
          </a:p>
          <a:p>
            <a:pPr>
              <a:lnSpc>
                <a:spcPct val="200000"/>
              </a:lnSpc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Integrates multilingual speech recognition, translation, language identification, and voice activity detection.</a:t>
            </a:r>
          </a:p>
          <a:p>
            <a:pPr>
              <a:lnSpc>
                <a:spcPct val="200000"/>
              </a:lnSpc>
            </a:pPr>
            <a:r>
              <a:rPr lang="en-GB" sz="4000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 and Features:</a:t>
            </a:r>
            <a:endParaRPr lang="en-GB" sz="4000" i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Transformer architecture optimized for sequential data processing.</a:t>
            </a:r>
          </a:p>
          <a:p>
            <a:pPr marL="1028700" lvl="1" indent="-571500">
              <a:lnSpc>
                <a:spcPct val="200000"/>
              </a:lnSpc>
              <a:buFont typeface="Wingdings" panose="05000000000000000000" pitchFamily="2" charset="2"/>
              <a:buChar char="ü"/>
            </a:pPr>
            <a:endParaRPr lang="en-GB"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28700" lvl="1" indent="-5715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Multitask Training: Handles speech recognition, translation, and identification concurrently.</a:t>
            </a:r>
          </a:p>
          <a:p>
            <a:pPr marL="1028700" lvl="1" indent="-5715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Tokenization and Language Support: Supports diverse languages via task specifiers and classification targets.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1283D4-DFC9-BD0D-BD9B-33624BF5FEAE}"/>
              </a:ext>
            </a:extLst>
          </p:cNvPr>
          <p:cNvSpPr txBox="1"/>
          <p:nvPr/>
        </p:nvSpPr>
        <p:spPr>
          <a:xfrm>
            <a:off x="960031" y="1276099"/>
            <a:ext cx="12195544" cy="11231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  <a:tabLst>
                <a:tab pos="90170" algn="l"/>
              </a:tabLst>
            </a:pPr>
            <a:r>
              <a:rPr lang="en-IN" sz="5000" b="1" i="1" u="sng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Multilingual Whisper:</a:t>
            </a:r>
            <a:endParaRPr lang="en-IN" sz="5000" i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2A6756-E459-7507-2DFE-758FA7F96DEE}"/>
              </a:ext>
            </a:extLst>
          </p:cNvPr>
          <p:cNvSpPr txBox="1"/>
          <p:nvPr/>
        </p:nvSpPr>
        <p:spPr>
          <a:xfrm>
            <a:off x="963575" y="7359217"/>
            <a:ext cx="12192000" cy="13967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5000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  <a:endParaRPr lang="en-GB" sz="5000" i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15;g2670baffbb0_0_94" descr=" 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1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FC807862-B95F-62B0-C449-1F1C5E6849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7626" y="1601954"/>
            <a:ext cx="22288499" cy="4033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685800" marR="0" lvl="0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Sizes: Tiny, Base, Small, Medium, Large optimized for different tasks and resource constraints.</a:t>
            </a:r>
          </a:p>
          <a:p>
            <a:pPr marL="685800" marR="0" lvl="0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Metrics: Evaluates Word Error Rates (WER), Character Error Rates (CER), BLEU scores across datasets and languages.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03EAA7-997A-8F3D-29E6-144DFA2F24B3}"/>
              </a:ext>
            </a:extLst>
          </p:cNvPr>
          <p:cNvSpPr txBox="1"/>
          <p:nvPr/>
        </p:nvSpPr>
        <p:spPr>
          <a:xfrm>
            <a:off x="781050" y="657316"/>
            <a:ext cx="123444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800" b="1" i="1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Performance:</a:t>
            </a:r>
            <a:endParaRPr kumimoji="0" lang="en-US" altLang="en-US" sz="4800" b="0" i="1" u="sng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CF0AB2-80D2-196F-E1D1-DB7421548914}"/>
              </a:ext>
            </a:extLst>
          </p:cNvPr>
          <p:cNvSpPr txBox="1"/>
          <p:nvPr/>
        </p:nvSpPr>
        <p:spPr>
          <a:xfrm>
            <a:off x="1317626" y="7240394"/>
            <a:ext cx="21047074" cy="6064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Command-Line Interface (CLI) Usage:</a:t>
            </a:r>
          </a:p>
          <a:p>
            <a:pPr marL="1143000" marR="0" lvl="1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Transcription: whisper audio.wav --model medium.</a:t>
            </a:r>
          </a:p>
          <a:p>
            <a:pPr marL="1143000" marR="0" lvl="1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Language Specific Options: --language Japanese, --task translate.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Integration:</a:t>
            </a:r>
          </a:p>
          <a:p>
            <a:pPr marL="1143000" marR="0" lvl="1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Loading: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whisper.load_model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("base").</a:t>
            </a:r>
          </a:p>
          <a:p>
            <a:pPr marL="1143000" marR="0" lvl="1" indent="-6858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Transcription in Python: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model.transcribe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("audio.mp3").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2AC15D-797A-F6E0-2212-38EB8EC91936}"/>
              </a:ext>
            </a:extLst>
          </p:cNvPr>
          <p:cNvSpPr txBox="1"/>
          <p:nvPr/>
        </p:nvSpPr>
        <p:spPr>
          <a:xfrm>
            <a:off x="781050" y="5959224"/>
            <a:ext cx="12192000" cy="11082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5000" b="1" i="1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Practical Usage:</a:t>
            </a:r>
            <a:endParaRPr lang="en-US" altLang="en-US" sz="5000" i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56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2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E1E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2670baffbb0_0_125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2670baffbb0_0_125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2670baffbb0_0_125"/>
          <p:cNvSpPr/>
          <p:nvPr/>
        </p:nvSpPr>
        <p:spPr>
          <a:xfrm>
            <a:off x="7278010" y="2882900"/>
            <a:ext cx="9831000" cy="79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2670baffbb0_0_125"/>
          <p:cNvSpPr/>
          <p:nvPr/>
        </p:nvSpPr>
        <p:spPr>
          <a:xfrm>
            <a:off x="7278010" y="2882900"/>
            <a:ext cx="10034400" cy="7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Quantico"/>
              <a:buNone/>
            </a:pP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g2670baffbb0_0_125"/>
          <p:cNvSpPr/>
          <p:nvPr/>
        </p:nvSpPr>
        <p:spPr>
          <a:xfrm>
            <a:off x="13019127" y="10198100"/>
            <a:ext cx="42423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Quantico"/>
              <a:buNone/>
            </a:pPr>
            <a:endParaRPr sz="3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5DF036-97ED-3D49-59EF-A538B38E0530}"/>
              </a:ext>
            </a:extLst>
          </p:cNvPr>
          <p:cNvSpPr txBox="1"/>
          <p:nvPr/>
        </p:nvSpPr>
        <p:spPr>
          <a:xfrm>
            <a:off x="2504424" y="1860121"/>
            <a:ext cx="16630650" cy="9138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6000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Evaluation:</a:t>
            </a:r>
            <a:endParaRPr lang="en-GB" sz="6000" i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GB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Strengths</a:t>
            </a: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Effective text generation across diverse languages.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Seamless language switching and adaptation.</a:t>
            </a:r>
          </a:p>
          <a:p>
            <a:pPr>
              <a:lnSpc>
                <a:spcPct val="200000"/>
              </a:lnSpc>
            </a:pPr>
            <a:r>
              <a:rPr lang="en-GB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with low-resource languages or dialects.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Complexity of fine-tuning for diverse tasks and languages.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624</Words>
  <Application>Microsoft Office PowerPoint</Application>
  <PresentationFormat>Custom</PresentationFormat>
  <Paragraphs>117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Bradley Hand ITC</vt:lpstr>
      <vt:lpstr>Poppins</vt:lpstr>
      <vt:lpstr>Wingdings</vt:lpstr>
      <vt:lpstr>Times New Roman</vt:lpstr>
      <vt:lpstr>Quantico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PptxGenJS</dc:creator>
  <cp:lastModifiedBy>Gokulakrishnan kanagasabapathy</cp:lastModifiedBy>
  <cp:revision>15</cp:revision>
  <dcterms:created xsi:type="dcterms:W3CDTF">2024-01-30T00:53:32Z</dcterms:created>
  <dcterms:modified xsi:type="dcterms:W3CDTF">2024-06-25T11:06:10Z</dcterms:modified>
</cp:coreProperties>
</file>